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0" r:id="rId5"/>
    <p:sldId id="262" r:id="rId6"/>
    <p:sldId id="273" r:id="rId7"/>
    <p:sldId id="274" r:id="rId8"/>
    <p:sldId id="261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72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60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615-1733-4534-9446-3C56F09435DB}" type="datetimeFigureOut">
              <a:rPr lang="nl-BE" smtClean="0"/>
              <a:pPr/>
              <a:t>02/03/2018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300-8249-4B48-B91D-1AE6BD498C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615-1733-4534-9446-3C56F09435DB}" type="datetimeFigureOut">
              <a:rPr lang="nl-BE" smtClean="0"/>
              <a:pPr/>
              <a:t>02/03/2018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300-8249-4B48-B91D-1AE6BD498C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615-1733-4534-9446-3C56F09435DB}" type="datetimeFigureOut">
              <a:rPr lang="nl-BE" smtClean="0"/>
              <a:pPr/>
              <a:t>02/03/2018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300-8249-4B48-B91D-1AE6BD498C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615-1733-4534-9446-3C56F09435DB}" type="datetimeFigureOut">
              <a:rPr lang="nl-BE" smtClean="0"/>
              <a:pPr/>
              <a:t>02/03/2018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300-8249-4B48-B91D-1AE6BD498C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615-1733-4534-9446-3C56F09435DB}" type="datetimeFigureOut">
              <a:rPr lang="nl-BE" smtClean="0"/>
              <a:pPr/>
              <a:t>02/03/2018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300-8249-4B48-B91D-1AE6BD498C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615-1733-4534-9446-3C56F09435DB}" type="datetimeFigureOut">
              <a:rPr lang="nl-BE" smtClean="0"/>
              <a:pPr/>
              <a:t>02/03/2018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300-8249-4B48-B91D-1AE6BD498C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615-1733-4534-9446-3C56F09435DB}" type="datetimeFigureOut">
              <a:rPr lang="nl-BE" smtClean="0"/>
              <a:pPr/>
              <a:t>02/03/2018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300-8249-4B48-B91D-1AE6BD498C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615-1733-4534-9446-3C56F09435DB}" type="datetimeFigureOut">
              <a:rPr lang="nl-BE" smtClean="0"/>
              <a:pPr/>
              <a:t>02/03/2018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300-8249-4B48-B91D-1AE6BD498C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615-1733-4534-9446-3C56F09435DB}" type="datetimeFigureOut">
              <a:rPr lang="nl-BE" smtClean="0"/>
              <a:pPr/>
              <a:t>02/03/2018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300-8249-4B48-B91D-1AE6BD498C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615-1733-4534-9446-3C56F09435DB}" type="datetimeFigureOut">
              <a:rPr lang="nl-BE" smtClean="0"/>
              <a:pPr/>
              <a:t>02/03/2018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300-8249-4B48-B91D-1AE6BD498C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615-1733-4534-9446-3C56F09435DB}" type="datetimeFigureOut">
              <a:rPr lang="nl-BE" smtClean="0"/>
              <a:pPr/>
              <a:t>02/03/2018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A300-8249-4B48-B91D-1AE6BD498C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0615-1733-4534-9446-3C56F09435DB}" type="datetimeFigureOut">
              <a:rPr lang="nl-BE" smtClean="0"/>
              <a:pPr/>
              <a:t>02/03/2018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A300-8249-4B48-B91D-1AE6BD498C8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ource=imglanding&amp;ct=ref&amp;q=http://www.symbaloo.com/mix/dewereld&amp;sa=X&amp;ei=hlanUL_JJvLc4QSLwYGoCw&amp;ved=0CAoQ8wc&amp;usg=AFQjCNE0nlEt6j-pME3rahlqEVxfEk6pgA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080" y="476673"/>
            <a:ext cx="8271376" cy="586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Weeskinderen</a:t>
            </a:r>
          </a:p>
          <a:p>
            <a:r>
              <a:rPr lang="nl-BE" sz="2800" dirty="0" smtClean="0"/>
              <a:t>Opvoed(</a:t>
            </a:r>
            <a:r>
              <a:rPr lang="nl-BE" sz="2800" dirty="0" err="1" smtClean="0"/>
              <a:t>st</a:t>
            </a:r>
            <a:r>
              <a:rPr lang="nl-BE" sz="2800" dirty="0" smtClean="0"/>
              <a:t>)</a:t>
            </a:r>
            <a:r>
              <a:rPr lang="nl-BE" sz="2800" dirty="0" err="1" smtClean="0"/>
              <a:t>ers</a:t>
            </a:r>
            <a:r>
              <a:rPr lang="nl-BE" sz="2800" dirty="0" smtClean="0"/>
              <a:t> geven de kinderen de nodige verzorging en opvoeding</a:t>
            </a:r>
          </a:p>
          <a:p>
            <a:pPr>
              <a:buNone/>
            </a:pPr>
            <a:endParaRPr lang="nl-BE" sz="2800" dirty="0" smtClean="0"/>
          </a:p>
          <a:p>
            <a:r>
              <a:rPr lang="nl-BE" sz="2800" dirty="0" smtClean="0"/>
              <a:t>De kinderen kunnen opgroeien in een beschermde omgeving</a:t>
            </a:r>
          </a:p>
          <a:p>
            <a:pPr>
              <a:buNone/>
            </a:pPr>
            <a:endParaRPr lang="nl-BE" sz="2800" dirty="0" smtClean="0"/>
          </a:p>
          <a:p>
            <a:r>
              <a:rPr lang="nl-BE" sz="2800" dirty="0" smtClean="0"/>
              <a:t>Ze krijgen de kans om te spelen, naar school te gaan en later hun weg te vinden in het leven</a:t>
            </a:r>
          </a:p>
          <a:p>
            <a:pPr>
              <a:buNone/>
            </a:pPr>
            <a:endParaRPr lang="nl-BE" sz="3600" dirty="0" smtClean="0"/>
          </a:p>
          <a:p>
            <a:r>
              <a:rPr lang="nl-BE" sz="2800" dirty="0" smtClean="0"/>
              <a:t>Sommige kinderen krijgen de kans om op te groeien in een nieuw gezin</a:t>
            </a:r>
            <a:endParaRPr lang="nl-BE" sz="2800" dirty="0"/>
          </a:p>
        </p:txBody>
      </p:sp>
      <p:pic>
        <p:nvPicPr>
          <p:cNvPr id="4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5" name="Picture 21" descr="D:\My Documents\Ann\USB Anne\PHOTOS Fla &amp; Cathy 19 nov09\DSC_2072.JPG"/>
          <p:cNvPicPr>
            <a:picLocks noChangeAspect="1" noChangeArrowheads="1"/>
          </p:cNvPicPr>
          <p:nvPr/>
        </p:nvPicPr>
        <p:blipFill>
          <a:blip r:embed="rId3" cstate="print"/>
          <a:srcRect l="12637" t="21007" r="3114" b="26474"/>
          <a:stretch>
            <a:fillRect/>
          </a:stretch>
        </p:blipFill>
        <p:spPr bwMode="auto">
          <a:xfrm>
            <a:off x="467544" y="4643546"/>
            <a:ext cx="2232248" cy="20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D:\Office Maneger\Doc\Face-PC3\صور الإفتتاح\100_2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653136"/>
            <a:ext cx="2664296" cy="20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100_47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637948"/>
            <a:ext cx="2736304" cy="20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Straatkinderen</a:t>
            </a:r>
          </a:p>
          <a:p>
            <a:r>
              <a:rPr lang="nl-BE" sz="2800" dirty="0" smtClean="0"/>
              <a:t>Mensen van FACE gaan de straat op om contact met hen te leggen</a:t>
            </a:r>
          </a:p>
          <a:p>
            <a:pPr>
              <a:buNone/>
            </a:pPr>
            <a:endParaRPr lang="nl-BE" sz="2800" dirty="0" smtClean="0"/>
          </a:p>
          <a:p>
            <a:r>
              <a:rPr lang="nl-BE" sz="2800" dirty="0" smtClean="0"/>
              <a:t>Kunnen eten en zich wassen in het centrum en krijgen medische verzorging</a:t>
            </a:r>
          </a:p>
          <a:p>
            <a:pPr>
              <a:buNone/>
            </a:pPr>
            <a:endParaRPr lang="nl-BE" sz="2800" dirty="0" smtClean="0"/>
          </a:p>
          <a:p>
            <a:r>
              <a:rPr lang="nl-BE" sz="2800" dirty="0" smtClean="0"/>
              <a:t>Krijgen de kans om activiteiten te doen of een opleiding te volgen</a:t>
            </a:r>
          </a:p>
          <a:p>
            <a:pPr>
              <a:buNone/>
            </a:pPr>
            <a:endParaRPr lang="nl-BE" sz="2800" dirty="0" smtClean="0"/>
          </a:p>
          <a:p>
            <a:r>
              <a:rPr lang="nl-BE" sz="2800" dirty="0" smtClean="0"/>
              <a:t>Proberen om hen opnieuw te integreren in hun familie</a:t>
            </a:r>
            <a:endParaRPr lang="nl-BE" sz="2800" dirty="0"/>
          </a:p>
        </p:txBody>
      </p:sp>
      <p:pic>
        <p:nvPicPr>
          <p:cNvPr id="4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5" name="Picture 13" descr="DSC_2031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5496" y="4941168"/>
            <a:ext cx="2189734" cy="178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photos\20090317(007)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1475" t="-655" r="14250"/>
          <a:stretch>
            <a:fillRect/>
          </a:stretch>
        </p:blipFill>
        <p:spPr bwMode="auto">
          <a:xfrm>
            <a:off x="2267744" y="4941168"/>
            <a:ext cx="2060906" cy="180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27" descr="IMG_0049.JPG"/>
          <p:cNvPicPr>
            <a:picLocks noChangeAspect="1"/>
          </p:cNvPicPr>
          <p:nvPr/>
        </p:nvPicPr>
        <p:blipFill>
          <a:blip r:embed="rId5" cstate="print"/>
          <a:srcRect l="12704"/>
          <a:stretch>
            <a:fillRect/>
          </a:stretch>
        </p:blipFill>
        <p:spPr bwMode="auto">
          <a:xfrm>
            <a:off x="4437651" y="4941168"/>
            <a:ext cx="2294589" cy="180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912568"/>
            <a:ext cx="2201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4546848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sz="2800" dirty="0"/>
              <a:t>Het crisiscentrum voor straatkinderen van FACE in El-Salaam/ Cairo</a:t>
            </a:r>
            <a:endParaRPr lang="en-US" sz="2800" dirty="0"/>
          </a:p>
          <a:p>
            <a:r>
              <a:rPr lang="nl-BE" sz="2800" dirty="0" smtClean="0"/>
              <a:t>+/- </a:t>
            </a:r>
            <a:r>
              <a:rPr lang="nl-BE" sz="2800" dirty="0"/>
              <a:t>900 </a:t>
            </a:r>
            <a:r>
              <a:rPr lang="nl-BE" sz="2800" dirty="0" smtClean="0"/>
              <a:t>straatkinderen bezoeken maandelijks het </a:t>
            </a:r>
            <a:r>
              <a:rPr lang="nl-BE" sz="2800" dirty="0"/>
              <a:t>centrum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nl-BE" sz="2800" dirty="0"/>
              <a:t>Z</a:t>
            </a:r>
            <a:r>
              <a:rPr lang="nl-BE" sz="2800" dirty="0" smtClean="0"/>
              <a:t>ij </a:t>
            </a:r>
            <a:r>
              <a:rPr lang="nl-BE" sz="2800" dirty="0"/>
              <a:t>krijgen er verzorging, voeding, </a:t>
            </a:r>
            <a:r>
              <a:rPr lang="nl-BE" sz="2800" dirty="0" smtClean="0"/>
              <a:t>bescherming</a:t>
            </a:r>
            <a:r>
              <a:rPr lang="nl-BE" sz="2800" dirty="0"/>
              <a:t>, medische opvolging, </a:t>
            </a:r>
            <a:r>
              <a:rPr lang="nl-BE" sz="2800" dirty="0" smtClean="0"/>
              <a:t>scholing</a:t>
            </a:r>
            <a:r>
              <a:rPr lang="nl-BE" sz="2800" dirty="0"/>
              <a:t>, sport- en creatieve </a:t>
            </a:r>
            <a:r>
              <a:rPr lang="nl-BE" sz="2800" dirty="0" smtClean="0"/>
              <a:t>activiteiten </a:t>
            </a:r>
            <a:endParaRPr lang="en-US" sz="2800" dirty="0"/>
          </a:p>
          <a:p>
            <a:r>
              <a:rPr lang="nl-BE" sz="2800" dirty="0"/>
              <a:t>H</a:t>
            </a:r>
            <a:r>
              <a:rPr lang="nl-BE" sz="2800" dirty="0" smtClean="0"/>
              <a:t>et </a:t>
            </a:r>
            <a:r>
              <a:rPr lang="nl-BE" sz="2800" dirty="0"/>
              <a:t>einddoel van FACE is steeds de kinderen opnieuw een plaats te geven in hun (of een) familie en in de maatschappij</a:t>
            </a:r>
            <a:endParaRPr lang="en-US" sz="2800" dirty="0"/>
          </a:p>
          <a:p>
            <a:endParaRPr lang="nl-BE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9" name="Afbeelding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491865" cy="4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Straatkinderen</a:t>
            </a:r>
          </a:p>
          <a:p>
            <a:r>
              <a:rPr lang="nl-BE" sz="2400" dirty="0"/>
              <a:t>In Egypte is er leerplicht tot 15 jaar.  </a:t>
            </a:r>
            <a:endParaRPr lang="en-US" sz="2400" dirty="0"/>
          </a:p>
          <a:p>
            <a:r>
              <a:rPr lang="nl-BE" sz="2400" dirty="0"/>
              <a:t>Veel straatkinderen hebben een leerachterstand.</a:t>
            </a:r>
            <a:endParaRPr lang="en-US" sz="2400" dirty="0"/>
          </a:p>
          <a:p>
            <a:r>
              <a:rPr lang="nl-BE" sz="2400" dirty="0"/>
              <a:t>FACE heeft in haar crisiscentrum een “Child Friendly School” opgericht, waar de kinderen onderwezen worden, zodat ze opnieuw kunnen ingeschakeld worden in het officiële onderwijsnet.</a:t>
            </a:r>
            <a:endParaRPr lang="en-US" sz="2400" dirty="0"/>
          </a:p>
        </p:txBody>
      </p:sp>
      <p:pic>
        <p:nvPicPr>
          <p:cNvPr id="4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10" name="Afbeelding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1168"/>
            <a:ext cx="2591435" cy="1727835"/>
          </a:xfrm>
          <a:prstGeom prst="rect">
            <a:avLst/>
          </a:prstGeom>
        </p:spPr>
      </p:pic>
      <p:pic>
        <p:nvPicPr>
          <p:cNvPr id="11" name="Afbeelding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1" y="4941168"/>
            <a:ext cx="2555875" cy="1703705"/>
          </a:xfrm>
          <a:prstGeom prst="rect">
            <a:avLst/>
          </a:prstGeom>
        </p:spPr>
      </p:pic>
      <p:pic>
        <p:nvPicPr>
          <p:cNvPr id="12" name="Afbeelding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10" y="4941169"/>
            <a:ext cx="262763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Straatkinderen</a:t>
            </a:r>
          </a:p>
          <a:p>
            <a:r>
              <a:rPr lang="nl-BE" sz="2400" dirty="0"/>
              <a:t>Zo krijgen de kinderen de mogelijkheid om later een beroep of professionele opleiding te volgen</a:t>
            </a:r>
            <a:r>
              <a:rPr lang="nl-BE" sz="2400" dirty="0" smtClean="0"/>
              <a:t>.</a:t>
            </a:r>
          </a:p>
          <a:p>
            <a:r>
              <a:rPr lang="nl-BE" sz="2400" dirty="0"/>
              <a:t>Vorig jaar kon FACE een gediplomeerde onderwijzeres aanwerven. Hierdoor is het schooltje erkend door de overheid.</a:t>
            </a:r>
            <a:endParaRPr lang="en-US" sz="2400" dirty="0"/>
          </a:p>
          <a:p>
            <a:r>
              <a:rPr lang="nl-BE" sz="2400" dirty="0"/>
              <a:t>Enkele kinderen volgen reeds les in een </a:t>
            </a:r>
            <a:r>
              <a:rPr lang="nl-BE" sz="2400" dirty="0" smtClean="0"/>
              <a:t>beroepsschool</a:t>
            </a:r>
            <a:r>
              <a:rPr lang="en-US" sz="2400" dirty="0"/>
              <a:t>.</a:t>
            </a:r>
          </a:p>
        </p:txBody>
      </p:sp>
      <p:pic>
        <p:nvPicPr>
          <p:cNvPr id="4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9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1168"/>
            <a:ext cx="2627630" cy="1751965"/>
          </a:xfrm>
          <a:prstGeom prst="rect">
            <a:avLst/>
          </a:prstGeom>
        </p:spPr>
      </p:pic>
      <p:pic>
        <p:nvPicPr>
          <p:cNvPr id="10" name="Afbeelding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941168"/>
            <a:ext cx="2627630" cy="1751965"/>
          </a:xfrm>
          <a:prstGeom prst="rect">
            <a:avLst/>
          </a:prstGeom>
        </p:spPr>
      </p:pic>
      <p:pic>
        <p:nvPicPr>
          <p:cNvPr id="11" name="Afbeelding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41168"/>
            <a:ext cx="2627630" cy="1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Straatkinderen</a:t>
            </a:r>
          </a:p>
          <a:p>
            <a:r>
              <a:rPr lang="nl-BE" sz="2400" dirty="0"/>
              <a:t>De Belgische aannemer BESIX bouwt het nieuwe museum in Cairo.  Zij hebben de kinderen een leercontract aangeboden.  Ze helpen nu mee op de </a:t>
            </a:r>
            <a:r>
              <a:rPr lang="nl-BE" sz="2400" dirty="0" smtClean="0"/>
              <a:t>werf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8" name="Afbeelding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4355465" cy="2896235"/>
          </a:xfrm>
          <a:prstGeom prst="rect">
            <a:avLst/>
          </a:prstGeom>
        </p:spPr>
      </p:pic>
      <p:pic>
        <p:nvPicPr>
          <p:cNvPr id="12" name="Afbeelding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248472" cy="28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Resultaat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400" dirty="0" smtClean="0"/>
              <a:t>Met </a:t>
            </a:r>
            <a:r>
              <a:rPr lang="nl-BE" sz="2400" dirty="0"/>
              <a:t>familie op bezoek bij Juf. Sharry in de </a:t>
            </a:r>
            <a:endParaRPr lang="nl-BE" sz="2400" dirty="0" smtClean="0"/>
          </a:p>
          <a:p>
            <a:pPr>
              <a:buNone/>
            </a:pPr>
            <a:r>
              <a:rPr lang="nl-BE" sz="2400" dirty="0" smtClean="0"/>
              <a:t>“</a:t>
            </a:r>
            <a:r>
              <a:rPr lang="nl-BE" sz="2400" dirty="0"/>
              <a:t>Child </a:t>
            </a:r>
            <a:r>
              <a:rPr lang="nl-BE" sz="2400" dirty="0" smtClean="0"/>
              <a:t>Friendly School” </a:t>
            </a:r>
          </a:p>
        </p:txBody>
      </p:sp>
      <p:pic>
        <p:nvPicPr>
          <p:cNvPr id="4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7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640161"/>
            <a:ext cx="5760720" cy="3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Chield Friendly School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2"/>
          </a:xfrm>
        </p:spPr>
        <p:txBody>
          <a:bodyPr>
            <a:normAutofit/>
          </a:bodyPr>
          <a:lstStyle/>
          <a:p>
            <a:pPr lvl="0"/>
            <a:r>
              <a:rPr lang="nl-BE" sz="2800" dirty="0"/>
              <a:t>Opdeling in kleine groepjes volgens leeftijd</a:t>
            </a:r>
            <a:endParaRPr lang="en-US" sz="2800" dirty="0"/>
          </a:p>
          <a:p>
            <a:pPr lvl="0"/>
            <a:r>
              <a:rPr lang="nl-BE" sz="2800" dirty="0"/>
              <a:t>3</a:t>
            </a:r>
            <a:r>
              <a:rPr lang="nl-BE" sz="2800" dirty="0" smtClean="0"/>
              <a:t>30 </a:t>
            </a:r>
            <a:r>
              <a:rPr lang="nl-BE" sz="2800" dirty="0"/>
              <a:t>kinderen in </a:t>
            </a:r>
            <a:r>
              <a:rPr lang="nl-BE" sz="2800" dirty="0" smtClean="0"/>
              <a:t>2016 </a:t>
            </a:r>
            <a:r>
              <a:rPr lang="nl-BE" sz="2800" dirty="0"/>
              <a:t>naar officiële scholen</a:t>
            </a:r>
            <a:endParaRPr lang="en-US" sz="2800" dirty="0"/>
          </a:p>
          <a:p>
            <a:pPr lvl="0"/>
            <a:r>
              <a:rPr lang="nl-BE" sz="2800" dirty="0"/>
              <a:t>Steun van de Egyptische Overheid</a:t>
            </a:r>
            <a:endParaRPr lang="en-US" sz="2800" dirty="0"/>
          </a:p>
          <a:p>
            <a:pPr>
              <a:buNone/>
            </a:pPr>
            <a:endParaRPr lang="nl-BE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6" name="Afbeelding 5" descr="C:\Users\gebruiker\Pictures\face egypte\aface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297972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6" descr="C:\Users\gebruiker\Pictures\face egypte\afacej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85" y="4941168"/>
            <a:ext cx="295232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7" descr="C:\Users\gebruiker\Pictures\egyptereis\Child Friendly School El Salaam Cairo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/>
          <a:stretch/>
        </p:blipFill>
        <p:spPr bwMode="auto">
          <a:xfrm>
            <a:off x="179512" y="4941167"/>
            <a:ext cx="2932353" cy="1938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8" descr="C:\Users\gebruiker\Pictures\face egypte\afacec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64" y="4941167"/>
            <a:ext cx="2916323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Resultaat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2132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2800" dirty="0"/>
              <a:t>Vorig jaar verbleven </a:t>
            </a:r>
            <a:r>
              <a:rPr lang="nl-BE" sz="2800" dirty="0" smtClean="0"/>
              <a:t>250 </a:t>
            </a:r>
            <a:r>
              <a:rPr lang="nl-BE" sz="2800" dirty="0"/>
              <a:t>kinderen tussen 0 en 12 jaar in onze </a:t>
            </a:r>
            <a:r>
              <a:rPr lang="nl-BE" sz="2800" dirty="0" smtClean="0"/>
              <a:t>4 </a:t>
            </a:r>
            <a:r>
              <a:rPr lang="nl-BE" sz="2800" dirty="0"/>
              <a:t>weeshuizen en bezochten 2300 straatkinderen ons crisiscentrum. Onze straatwerkers boden hulp aan </a:t>
            </a:r>
            <a:r>
              <a:rPr lang="nl-BE" sz="2800" dirty="0" smtClean="0"/>
              <a:t>1700 </a:t>
            </a:r>
            <a:r>
              <a:rPr lang="nl-BE" sz="2800" dirty="0"/>
              <a:t>kinderen in de straten van Caïro.</a:t>
            </a:r>
            <a:endParaRPr lang="en-US" sz="2800" dirty="0"/>
          </a:p>
          <a:p>
            <a:pPr>
              <a:buNone/>
            </a:pPr>
            <a:endParaRPr lang="nl-BE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11" name="Afbeelding 9" descr="C:\Users\gebruiker\Pictures\egypte 2015 essam\FACE mail 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3" y="1412776"/>
            <a:ext cx="4480727" cy="296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0" descr="C:\Users\gebruiker\Pictures\egypte 2015 essam\Face_ElEbour-5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464576" cy="2957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9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nl-BE" b="1" dirty="0"/>
              <a:t>Bedankt </a:t>
            </a:r>
            <a:r>
              <a:rPr lang="nl-BE" b="1" dirty="0" smtClean="0"/>
              <a:t>!</a:t>
            </a:r>
            <a:r>
              <a:rPr lang="nl-BE" b="1" dirty="0"/>
              <a:t> Sjocran </a:t>
            </a:r>
            <a:r>
              <a:rPr lang="nl-BE" b="1" dirty="0" smtClean="0"/>
              <a:t>!</a:t>
            </a:r>
            <a:endParaRPr lang="en-US" dirty="0"/>
          </a:p>
        </p:txBody>
      </p:sp>
      <p:pic>
        <p:nvPicPr>
          <p:cNvPr id="4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5" name="Afbeelding 11" descr="C:\Users\gebruiker\Pictures\egypte 2015\Etienne_Face_ElEbour-36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926163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5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Waar?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1524000" y="3680301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B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B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68" name="Picture 4" descr="http://www.google.be/url?source=imglanding&amp;ct=img&amp;q=http://www.sjonnie.nl/assets/images/wereldkaart02.gif&amp;sa=X&amp;ei=hlanUL_JJvLc4QSLwYGoCw&amp;ved=0CAsQ8wc&amp;usg=AFQjCNFusL4k01J-1_nu931QAG8E1EPR8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65951" cy="4227451"/>
          </a:xfrm>
          <a:prstGeom prst="rect">
            <a:avLst/>
          </a:prstGeom>
          <a:noFill/>
        </p:spPr>
      </p:pic>
      <p:sp>
        <p:nvSpPr>
          <p:cNvPr id="11269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9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sp>
        <p:nvSpPr>
          <p:cNvPr id="8" name="Ovaal 7"/>
          <p:cNvSpPr/>
          <p:nvPr/>
        </p:nvSpPr>
        <p:spPr>
          <a:xfrm>
            <a:off x="3995936" y="242088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4641849" y="3068960"/>
            <a:ext cx="362199" cy="3516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4067944" y="2492896"/>
            <a:ext cx="720080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Egypte ligt in Afrika, op 3200 km van België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De hoofdstad van Egypte is Cairo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In Cairo wonen ongeveer 20 miljoen mensen (in België ongeveer 10 miljoen)</a:t>
            </a:r>
          </a:p>
          <a:p>
            <a:pPr>
              <a:buNone/>
            </a:pPr>
            <a:endParaRPr lang="nl-BE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Waar?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http://www.google.be/url?source=imglanding&amp;ct=img&amp;q=http://www.memphistours.com/Egypt/app/webroot/files/upload_img_wiki/bb05c763d0fde82c03f643cfb0577f09.jpg&amp;sa=X&amp;ei=ul6nUNu3E9GChQeVyIHQAQ&amp;ved=0CAwQ8wc&amp;usg=AFQjCNGcUGqZUGXSmEEteeRVRtFckeO8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0" y="4581128"/>
            <a:ext cx="2790124" cy="2016224"/>
          </a:xfrm>
          <a:prstGeom prst="rect">
            <a:avLst/>
          </a:prstGeom>
          <a:noFill/>
        </p:spPr>
      </p:pic>
      <p:pic>
        <p:nvPicPr>
          <p:cNvPr id="16388" name="Picture 4" descr="CAIRO DAILY LIFE - Cairo, Cai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9092" y="4581128"/>
            <a:ext cx="2955076" cy="2016224"/>
          </a:xfrm>
          <a:prstGeom prst="rect">
            <a:avLst/>
          </a:prstGeom>
          <a:noFill/>
        </p:spPr>
      </p:pic>
      <p:pic>
        <p:nvPicPr>
          <p:cNvPr id="16390" name="Picture 6" descr="http://www.google.be/url?source=imglanding&amp;ct=img&amp;q=http://www.marvelousegypttravel.com/egypttravel/images/frontImages/tours/tours_image/egypt_cairo_camels-normal.jpg&amp;sa=X&amp;ei=KXGnUPShDpSQhQew5oCQAw&amp;ved=0CAwQ8wc4rgI&amp;usg=AFQjCNFUCdF11vs6E5RCN8kzWUH4FlDlQ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6189" y="4581128"/>
            <a:ext cx="2688299" cy="2016224"/>
          </a:xfrm>
          <a:prstGeom prst="rect">
            <a:avLst/>
          </a:prstGeom>
          <a:noFill/>
        </p:spPr>
      </p:pic>
      <p:pic>
        <p:nvPicPr>
          <p:cNvPr id="9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Waarom?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052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800" dirty="0" smtClean="0"/>
              <a:t>In Cairo zijn er veel:</a:t>
            </a:r>
          </a:p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Straatkinderen</a:t>
            </a:r>
            <a:r>
              <a:rPr lang="nl-BE" sz="2800" dirty="0" smtClean="0"/>
              <a:t> (kinderen die niet meer naar huis kunnen door vb. geweld thuis)</a:t>
            </a:r>
          </a:p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Vondelingen</a:t>
            </a:r>
            <a:r>
              <a:rPr lang="nl-BE" sz="2800" dirty="0" smtClean="0"/>
              <a:t> (kinderen/baby’s die op straat worden gevonden)</a:t>
            </a:r>
          </a:p>
          <a:p>
            <a:r>
              <a:rPr lang="nl-BE" sz="2800" dirty="0" smtClean="0">
                <a:solidFill>
                  <a:schemeClr val="accent1">
                    <a:lumMod val="75000"/>
                  </a:schemeClr>
                </a:solidFill>
              </a:rPr>
              <a:t>Weeskinderen</a:t>
            </a:r>
            <a:r>
              <a:rPr lang="nl-BE" sz="2800" dirty="0" smtClean="0"/>
              <a:t> (kinderen zonder ouders)</a:t>
            </a:r>
          </a:p>
          <a:p>
            <a:pPr>
              <a:buNone/>
            </a:pPr>
            <a:endParaRPr lang="nl-BE" sz="2800" dirty="0"/>
          </a:p>
        </p:txBody>
      </p:sp>
      <p:pic>
        <p:nvPicPr>
          <p:cNvPr id="4" name="Image 30" descr="ghoussous_Image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131840" y="4365104"/>
            <a:ext cx="2808312" cy="209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4" descr="DSC_1942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51519" y="4365104"/>
            <a:ext cx="259228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5" descr="20080226182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204272" y="4365104"/>
            <a:ext cx="2616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Waarom?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052936"/>
          </a:xfrm>
        </p:spPr>
        <p:txBody>
          <a:bodyPr>
            <a:normAutofit/>
          </a:bodyPr>
          <a:lstStyle/>
          <a:p>
            <a:r>
              <a:rPr lang="nl-BE" dirty="0" smtClean="0"/>
              <a:t>Vaak door hun ouders achtergelaten </a:t>
            </a:r>
          </a:p>
          <a:p>
            <a:r>
              <a:rPr lang="nl-BE" dirty="0" smtClean="0"/>
              <a:t>Ouders hebben geen geld voor hen</a:t>
            </a:r>
          </a:p>
          <a:p>
            <a:r>
              <a:rPr lang="nl-BE" dirty="0" smtClean="0"/>
              <a:t>Leven en werken op straat</a:t>
            </a:r>
          </a:p>
          <a:p>
            <a:r>
              <a:rPr lang="nl-BE" dirty="0" smtClean="0"/>
              <a:t>Zijn heel kwetsbaar</a:t>
            </a:r>
          </a:p>
          <a:p>
            <a:r>
              <a:rPr lang="nl-BE" dirty="0" smtClean="0"/>
              <a:t>Ook zij verdienen een kans</a:t>
            </a:r>
          </a:p>
          <a:p>
            <a:endParaRPr lang="nl-BE" dirty="0"/>
          </a:p>
        </p:txBody>
      </p:sp>
      <p:pic>
        <p:nvPicPr>
          <p:cNvPr id="4" name="Image 19" descr="Image18.jpg"/>
          <p:cNvPicPr>
            <a:picLocks noChangeAspect="1"/>
          </p:cNvPicPr>
          <p:nvPr/>
        </p:nvPicPr>
        <p:blipFill>
          <a:blip r:embed="rId2" cstate="print"/>
          <a:srcRect t="9018" b="14328"/>
          <a:stretch>
            <a:fillRect/>
          </a:stretch>
        </p:blipFill>
        <p:spPr bwMode="auto">
          <a:xfrm>
            <a:off x="251520" y="4365104"/>
            <a:ext cx="199005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My Documents\Downloads\abandoned 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365105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31" descr="ghoussous_Image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012160" y="4365104"/>
            <a:ext cx="294359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Waarom?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052936"/>
          </a:xfrm>
        </p:spPr>
        <p:txBody>
          <a:bodyPr>
            <a:normAutofit lnSpcReduction="10000"/>
          </a:bodyPr>
          <a:lstStyle/>
          <a:p>
            <a:r>
              <a:rPr lang="nl-BE" sz="2800" dirty="0"/>
              <a:t>D</a:t>
            </a:r>
            <a:r>
              <a:rPr lang="nl-BE" sz="2800" dirty="0" smtClean="0"/>
              <a:t>e </a:t>
            </a:r>
            <a:r>
              <a:rPr lang="nl-BE" sz="2800" dirty="0"/>
              <a:t>overbevolking is te wijten aan :</a:t>
            </a:r>
            <a:endParaRPr lang="en-US" sz="2800" dirty="0"/>
          </a:p>
          <a:p>
            <a:pPr lvl="1"/>
            <a:r>
              <a:rPr lang="nl-BE" sz="2400" dirty="0"/>
              <a:t>Hoge aangroei van de bevolking</a:t>
            </a:r>
            <a:endParaRPr lang="en-US" sz="2400" dirty="0"/>
          </a:p>
          <a:p>
            <a:pPr lvl="1"/>
            <a:r>
              <a:rPr lang="nl-BE" sz="2400" dirty="0"/>
              <a:t>Toeloop van arme mensen uit het platteland</a:t>
            </a:r>
            <a:endParaRPr lang="en-US" sz="2400" dirty="0"/>
          </a:p>
          <a:p>
            <a:pPr lvl="1"/>
            <a:r>
              <a:rPr lang="nl-BE" sz="2400" dirty="0"/>
              <a:t>Vluchtelingen voor 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>de </a:t>
            </a:r>
            <a:r>
              <a:rPr lang="nl-BE" sz="2400" dirty="0"/>
              <a:t>oorlog in de 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>buurlanden </a:t>
            </a:r>
            <a:br>
              <a:rPr lang="nl-BE" sz="2400" dirty="0" smtClean="0"/>
            </a:br>
            <a:r>
              <a:rPr lang="nl-BE" sz="2400" dirty="0" smtClean="0"/>
              <a:t>Irak</a:t>
            </a:r>
            <a:r>
              <a:rPr lang="nl-BE" sz="2400" dirty="0"/>
              <a:t>,</a:t>
            </a:r>
            <a:r>
              <a:rPr lang="nl-BE" sz="2400" dirty="0" smtClean="0"/>
              <a:t>Syrië</a:t>
            </a:r>
            <a:br>
              <a:rPr lang="nl-BE" sz="2400" dirty="0" smtClean="0"/>
            </a:br>
            <a:r>
              <a:rPr lang="nl-BE" sz="2400" dirty="0" smtClean="0"/>
              <a:t>en voor IS</a:t>
            </a:r>
            <a:endParaRPr lang="en-US" sz="2400" dirty="0"/>
          </a:p>
          <a:p>
            <a:pPr>
              <a:buNone/>
            </a:pPr>
            <a:endParaRPr lang="nl-BE" sz="2800" dirty="0"/>
          </a:p>
        </p:txBody>
      </p:sp>
      <p:pic>
        <p:nvPicPr>
          <p:cNvPr id="7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8" name="Afbeelding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08854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Waarom?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052936"/>
          </a:xfrm>
        </p:spPr>
        <p:txBody>
          <a:bodyPr>
            <a:normAutofit/>
          </a:bodyPr>
          <a:lstStyle/>
          <a:p>
            <a:r>
              <a:rPr lang="nl-BE" sz="2800" dirty="0"/>
              <a:t>De armoede in Caïro wordt steeds </a:t>
            </a:r>
            <a:r>
              <a:rPr lang="nl-BE" sz="2800" dirty="0" smtClean="0"/>
              <a:t>groter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nl-BE" sz="2800" dirty="0" smtClean="0"/>
              <a:t>Ongeveer </a:t>
            </a:r>
            <a:r>
              <a:rPr lang="nl-BE" sz="2800" dirty="0"/>
              <a:t>de helft van de bevolking is arm !</a:t>
            </a:r>
            <a:endParaRPr lang="en-US" sz="2800" dirty="0"/>
          </a:p>
          <a:p>
            <a:pPr>
              <a:buNone/>
            </a:pPr>
            <a:endParaRPr lang="nl-BE" sz="2800" dirty="0"/>
          </a:p>
        </p:txBody>
      </p:sp>
      <p:pic>
        <p:nvPicPr>
          <p:cNvPr id="7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6" name="Afbeelding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2563038"/>
            <a:ext cx="576072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Wie en wanneer?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In 2003 richtte de Belgische Flavia Shaw-Jackson FACE op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FACE ‘for children in need’ –                  FACE ‘voor kinderen in nood’</a:t>
            </a:r>
            <a:endParaRPr lang="nl-BE" dirty="0"/>
          </a:p>
        </p:txBody>
      </p:sp>
      <p:pic>
        <p:nvPicPr>
          <p:cNvPr id="4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5" name="Picture 1035" descr="Flav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4" descr="DSC_2094.JPG"/>
          <p:cNvPicPr>
            <a:picLocks noChangeAspect="1"/>
          </p:cNvPicPr>
          <p:nvPr/>
        </p:nvPicPr>
        <p:blipFill>
          <a:blip r:embed="rId4" cstate="print"/>
          <a:srcRect t="5882" b="5882"/>
          <a:stretch>
            <a:fillRect/>
          </a:stretch>
        </p:blipFill>
        <p:spPr bwMode="auto">
          <a:xfrm>
            <a:off x="3203848" y="4437112"/>
            <a:ext cx="244539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P1000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437112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75000"/>
                  </a:schemeClr>
                </a:solidFill>
              </a:rPr>
              <a:t>Wat?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nl-BE" dirty="0"/>
              <a:t>4</a:t>
            </a:r>
            <a:r>
              <a:rPr lang="nl-BE" dirty="0" smtClean="0"/>
              <a:t> weeshuizen in Cairo:</a:t>
            </a:r>
          </a:p>
          <a:p>
            <a:pPr lvl="1"/>
            <a:r>
              <a:rPr lang="nl-BE" dirty="0" smtClean="0"/>
              <a:t>Maadi 0 tot 2 jaar</a:t>
            </a:r>
          </a:p>
          <a:p>
            <a:pPr lvl="1"/>
            <a:r>
              <a:rPr lang="nl-BE" dirty="0" smtClean="0"/>
              <a:t>Benha 2 tot 4 jaar</a:t>
            </a:r>
          </a:p>
          <a:p>
            <a:pPr lvl="1"/>
            <a:r>
              <a:rPr lang="nl-BE" dirty="0" smtClean="0"/>
              <a:t>Obour/1 - 4 tot 9 jaar (meisjes tot 18 jaar)</a:t>
            </a:r>
          </a:p>
          <a:p>
            <a:pPr lvl="1"/>
            <a:r>
              <a:rPr lang="nl-BE" dirty="0" smtClean="0"/>
              <a:t>Obour/2 – 10 tot 18 jaar (jongens)</a:t>
            </a:r>
          </a:p>
          <a:p>
            <a:r>
              <a:rPr lang="nl-BE" dirty="0" smtClean="0"/>
              <a:t>1 centrum voor straatkinderen El Salam</a:t>
            </a:r>
            <a:endParaRPr lang="nl-BE" dirty="0"/>
          </a:p>
        </p:txBody>
      </p:sp>
      <p:pic>
        <p:nvPicPr>
          <p:cNvPr id="4" name="Picture 2" descr="C:\Users\Jasmina\Dropbox\FACE communication documents\LOGO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68152" cy="969358"/>
          </a:xfrm>
          <a:prstGeom prst="rect">
            <a:avLst/>
          </a:prstGeom>
          <a:noFill/>
        </p:spPr>
      </p:pic>
      <p:pic>
        <p:nvPicPr>
          <p:cNvPr id="5" name="Image 24" descr="DSC01788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5713" t="21539" r="9743" b="35384"/>
          <a:stretch>
            <a:fillRect/>
          </a:stretch>
        </p:blipFill>
        <p:spPr bwMode="auto">
          <a:xfrm>
            <a:off x="107504" y="4653136"/>
            <a:ext cx="22082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8" descr="100_5749.jpg"/>
          <p:cNvPicPr>
            <a:picLocks noChangeAspect="1"/>
          </p:cNvPicPr>
          <p:nvPr/>
        </p:nvPicPr>
        <p:blipFill>
          <a:blip r:embed="rId4" cstate="print"/>
          <a:srcRect l="2348" r="-348"/>
          <a:stretch>
            <a:fillRect/>
          </a:stretch>
        </p:blipFill>
        <p:spPr bwMode="auto">
          <a:xfrm>
            <a:off x="2411760" y="4653136"/>
            <a:ext cx="2252764" cy="20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D:\Pictures\New Folder (2)\100_4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653136"/>
            <a:ext cx="2014537" cy="20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4" descr="100_1785.jpg"/>
          <p:cNvPicPr>
            <a:picLocks noChangeAspect="1"/>
          </p:cNvPicPr>
          <p:nvPr/>
        </p:nvPicPr>
        <p:blipFill>
          <a:blip r:embed="rId6" cstate="print">
            <a:lum bright="10000" contrast="20000"/>
          </a:blip>
          <a:srcRect l="20828" t="5829" r="7364" b="17273"/>
          <a:stretch>
            <a:fillRect/>
          </a:stretch>
        </p:blipFill>
        <p:spPr bwMode="auto">
          <a:xfrm>
            <a:off x="6804248" y="4658700"/>
            <a:ext cx="2232248" cy="200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566</Words>
  <Application>Microsoft Office PowerPoint</Application>
  <PresentationFormat>Diavoorstelling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PowerPoint-presentatie</vt:lpstr>
      <vt:lpstr>Waar?</vt:lpstr>
      <vt:lpstr>Waar?</vt:lpstr>
      <vt:lpstr>Waarom?</vt:lpstr>
      <vt:lpstr>Waarom?</vt:lpstr>
      <vt:lpstr>Waarom?</vt:lpstr>
      <vt:lpstr>Waarom?</vt:lpstr>
      <vt:lpstr>Wie en wanneer?</vt:lpstr>
      <vt:lpstr>Wat?</vt:lpstr>
      <vt:lpstr>Wat?</vt:lpstr>
      <vt:lpstr>Wat?</vt:lpstr>
      <vt:lpstr>Wat?</vt:lpstr>
      <vt:lpstr>Wat?</vt:lpstr>
      <vt:lpstr>Wat?</vt:lpstr>
      <vt:lpstr>Wat?</vt:lpstr>
      <vt:lpstr>Resultaat</vt:lpstr>
      <vt:lpstr>Chield Friendly School</vt:lpstr>
      <vt:lpstr>Resultaat</vt:lpstr>
      <vt:lpstr>Bedankt ! Sjocran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Jasmina Gyselinck</dc:creator>
  <cp:lastModifiedBy>De Meyer, Sara</cp:lastModifiedBy>
  <cp:revision>39</cp:revision>
  <dcterms:created xsi:type="dcterms:W3CDTF">2012-11-17T09:19:42Z</dcterms:created>
  <dcterms:modified xsi:type="dcterms:W3CDTF">2018-03-02T12:21:02Z</dcterms:modified>
</cp:coreProperties>
</file>